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8"/>
  </p:notesMasterIdLst>
  <p:handoutMasterIdLst>
    <p:handoutMasterId r:id="rId9"/>
  </p:handoutMasterIdLst>
  <p:sldIdLst>
    <p:sldId id="256" r:id="rId2"/>
    <p:sldId id="267" r:id="rId3"/>
    <p:sldId id="264" r:id="rId4"/>
    <p:sldId id="265" r:id="rId5"/>
    <p:sldId id="262" r:id="rId6"/>
    <p:sldId id="263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pos="4196" userDrawn="1">
          <p15:clr>
            <a:srgbClr val="A4A3A4"/>
          </p15:clr>
        </p15:guide>
        <p15:guide id="2" pos="12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8" userDrawn="1">
          <p15:clr>
            <a:srgbClr val="A4A3A4"/>
          </p15:clr>
        </p15:guide>
        <p15:guide id="5" orient="horz" pos="2397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  <p15:guide id="12" orient="horz" pos="1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2C"/>
    <a:srgbClr val="FFDE81"/>
    <a:srgbClr val="FFD358"/>
    <a:srgbClr val="8031A7"/>
    <a:srgbClr val="BFBFBF"/>
    <a:srgbClr val="007A97"/>
    <a:srgbClr val="FAB200"/>
    <a:srgbClr val="7D5900"/>
    <a:srgbClr val="FFE29E"/>
    <a:srgbClr val="FFF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690"/>
    <p:restoredTop sz="74298" autoAdjust="0"/>
  </p:normalViewPr>
  <p:slideViewPr>
    <p:cSldViewPr snapToGrid="0" snapToObjects="1">
      <p:cViewPr varScale="1">
        <p:scale>
          <a:sx n="121" d="100"/>
          <a:sy n="121" d="100"/>
        </p:scale>
        <p:origin x="-1836" y="-102"/>
      </p:cViewPr>
      <p:guideLst>
        <p:guide orient="horz" pos="2918"/>
        <p:guide orient="horz" pos="2397"/>
        <p:guide orient="horz" pos="1491"/>
        <p:guide orient="horz" pos="890"/>
        <p:guide orient="horz" pos="1201"/>
        <p:guide pos="4196"/>
        <p:guide pos="120"/>
        <p:guide pos="192"/>
        <p:guide pos="288"/>
        <p:guide pos="1176"/>
        <p:guide pos="2880"/>
        <p:guide pos="2077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-367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351503"/>
            <a:ext cx="4662985" cy="26228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" name="Straight Connector 6"/>
          <p:cNvCxnSpPr/>
          <p:nvPr/>
        </p:nvCxnSpPr>
        <p:spPr>
          <a:xfrm>
            <a:off x="5132439" y="540774"/>
            <a:ext cx="0" cy="818043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es Placeholder 10"/>
          <p:cNvSpPr>
            <a:spLocks noGrp="1"/>
          </p:cNvSpPr>
          <p:nvPr>
            <p:ph type="body" sz="quarter" idx="3"/>
          </p:nvPr>
        </p:nvSpPr>
        <p:spPr>
          <a:xfrm>
            <a:off x="380963" y="3114368"/>
            <a:ext cx="4662985" cy="57838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158750" indent="0" algn="l" defTabSz="914400" rtl="0" eaLnBrk="1" latinLnBrk="0" hangingPunct="1">
      <a:buNone/>
      <a:tabLst/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ucene.apache.org/solr/guide/6_6/field-type-definitions-and-properties.html" TargetMode="External"/><Relationship Id="rId7" Type="http://schemas.openxmlformats.org/officeDocument/2006/relationships/hyperlink" Target="https://lucene.apache.org/solr/guide/6_6/field-properties-by-use-case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lucene.apache.org/solr/guide/6_6/filter-descriptions.html" TargetMode="External"/><Relationship Id="rId5" Type="http://schemas.openxmlformats.org/officeDocument/2006/relationships/hyperlink" Target="https://lucene.apache.org/solr/guide/6_6/tokenizers.html" TargetMode="External"/><Relationship Id="rId4" Type="http://schemas.openxmlformats.org/officeDocument/2006/relationships/hyperlink" Target="https://lucene.apache.org/solr/guide/6_6/charfilterfactories.htm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of </a:t>
            </a:r>
            <a:r>
              <a:rPr lang="en-US" smtClean="0"/>
              <a:t>this Practice </a:t>
            </a:r>
            <a:r>
              <a:rPr lang="en-US" dirty="0" smtClean="0"/>
              <a:t>L</a:t>
            </a:r>
            <a:r>
              <a:rPr lang="en-US" smtClean="0"/>
              <a:t>ab </a:t>
            </a:r>
            <a:r>
              <a:rPr lang="en-US" dirty="0" smtClean="0"/>
              <a:t>is to use a number of the DSE Search validation and debugging utilities introduced in Discussion</a:t>
            </a:r>
            <a:r>
              <a:rPr lang="en-US" baseline="0" dirty="0" smtClean="0"/>
              <a:t> Module 7445.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Runtime requirements are detailed in the slide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3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reference </a:t>
            </a:r>
            <a:r>
              <a:rPr lang="en-US" dirty="0" err="1" smtClean="0"/>
              <a:t>Urls</a:t>
            </a:r>
            <a:r>
              <a:rPr lang="en-US" dirty="0" smtClean="0"/>
              <a:t> below, reverse engineer what this analyzer does. Be</a:t>
            </a:r>
            <a:r>
              <a:rPr lang="en-US" baseline="0" dirty="0" smtClean="0"/>
              <a:t> prepared to discuss your findings.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 err="1" smtClean="0"/>
              <a:t>Urls</a:t>
            </a:r>
            <a:r>
              <a:rPr lang="en-US" dirty="0" smtClean="0"/>
              <a:t>:</a:t>
            </a:r>
          </a:p>
          <a:p>
            <a:endParaRPr lang="en-US" dirty="0" smtClean="0">
              <a:hlinkClick r:id="rId3"/>
            </a:endParaRPr>
          </a:p>
          <a:p>
            <a:pPr lvl="1"/>
            <a:r>
              <a:rPr lang="en-US" sz="1600" kern="1200" dirty="0" smtClean="0">
                <a:solidFill>
                  <a:schemeClr val="tx1"/>
                </a:solidFill>
                <a:hlinkClick r:id="rId4"/>
              </a:rPr>
              <a:t>https://lucene.apache.org/solr/guide/6_6/charfilterfactories.html</a:t>
            </a:r>
            <a:endParaRPr lang="en-US" sz="1600" kern="1200" dirty="0" smtClean="0">
              <a:solidFill>
                <a:schemeClr val="tx1"/>
              </a:solidFill>
            </a:endParaRPr>
          </a:p>
          <a:p>
            <a:pPr lvl="1"/>
            <a:r>
              <a:rPr lang="en-US" sz="1600" kern="1200" dirty="0" smtClean="0">
                <a:solidFill>
                  <a:schemeClr val="tx1"/>
                </a:solidFill>
                <a:hlinkClick r:id="rId5"/>
              </a:rPr>
              <a:t>https://lucene.apache.org/solr/guide/6_6/tokenizers.html</a:t>
            </a:r>
            <a:endParaRPr lang="en-US" sz="1600" kern="1200" dirty="0" smtClean="0">
              <a:solidFill>
                <a:schemeClr val="tx1"/>
              </a:solidFill>
            </a:endParaRPr>
          </a:p>
          <a:p>
            <a:pPr lvl="1"/>
            <a:r>
              <a:rPr lang="en-US" sz="1600" kern="1200" dirty="0" smtClean="0">
                <a:solidFill>
                  <a:schemeClr val="tx1"/>
                </a:solidFill>
                <a:hlinkClick r:id="rId6"/>
              </a:rPr>
              <a:t>https://lucene.apache.org/solr/guide/6_6/filter-descriptions.html</a:t>
            </a:r>
            <a:endParaRPr lang="en-US" sz="1600" kern="1200" dirty="0" smtClean="0">
              <a:solidFill>
                <a:schemeClr val="tx1"/>
              </a:solidFill>
            </a:endParaRPr>
          </a:p>
          <a:p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https://lucene.apache.org/solr/guide/6_6/field-type-definitions-and-properties.html</a:t>
            </a:r>
            <a:endParaRPr lang="en-US" dirty="0" smtClean="0"/>
          </a:p>
          <a:p>
            <a:pPr marL="304800" lvl="1" indent="0" defTabSz="233363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https://lucene.apache.org/solr/guide/6_6/field-properties-by-use-case.html</a:t>
            </a:r>
            <a:endParaRPr lang="en-US" dirty="0" smtClean="0"/>
          </a:p>
          <a:p>
            <a:pPr marL="304800" lvl="1" indent="0" defTabSz="233363">
              <a:buNone/>
            </a:pPr>
            <a:r>
              <a:rPr lang="en-US" dirty="0" smtClean="0"/>
              <a:t>	https://lucene.apache.org/solr/guide/6_6/defining-fields.html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33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Sample syntax above to harvest ideas from in this module and module 7445, apply to</a:t>
            </a:r>
            <a:r>
              <a:rPr lang="en-US" baseline="0" dirty="0" smtClean="0"/>
              <a:t> the goals outlined above.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5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Sample syntax above to harvest ideas from in this module and module 7445, apply to</a:t>
            </a:r>
            <a:r>
              <a:rPr lang="en-US" baseline="0" dirty="0" smtClean="0"/>
              <a:t> the goals outlined above.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33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what worked well, poorly, from the Practice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50838"/>
            <a:ext cx="4662488" cy="26241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</a:t>
            </a:r>
            <a:r>
              <a:rPr lang="en-US" smtClean="0"/>
              <a:t>of Practice </a:t>
            </a:r>
            <a:r>
              <a:rPr lang="en-US" dirty="0" smtClean="0"/>
              <a:t>L</a:t>
            </a:r>
            <a:r>
              <a:rPr lang="en-US" smtClean="0"/>
              <a:t>ab-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03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le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726"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Prerequisites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Prerequisites: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9428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Light banner,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535759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Light banner,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20" name="Date Placeholder 4"/>
          <p:cNvSpPr>
            <a:spLocks noGrp="1"/>
          </p:cNvSpPr>
          <p:nvPr>
            <p:ph type="dt" sz="half" idx="18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 xmlns="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Lef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542339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57201" y="1120776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Right picture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74791" y="1120777"/>
            <a:ext cx="5144460" cy="348026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51666" y="1083137"/>
            <a:ext cx="2799806" cy="3517900"/>
          </a:xfrm>
          <a:prstGeom prst="round1Rect">
            <a:avLst>
              <a:gd name="adj" fmla="val 34218"/>
            </a:avLst>
          </a:prstGeom>
          <a:noFill/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9014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Interna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rgbClr val="FFD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 b="12647"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200099" y="1123949"/>
            <a:ext cx="6450676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91004" y="1978634"/>
            <a:ext cx="1925571" cy="1271847"/>
            <a:chOff x="6991004" y="1978634"/>
            <a:chExt cx="1925571" cy="1271847"/>
          </a:xfrm>
        </p:grpSpPr>
        <p:sp>
          <p:nvSpPr>
            <p:cNvPr id="2" name="Rectangle 1"/>
            <p:cNvSpPr/>
            <p:nvPr userDrawn="1"/>
          </p:nvSpPr>
          <p:spPr>
            <a:xfrm>
              <a:off x="6991004" y="1978634"/>
              <a:ext cx="1925571" cy="1271847"/>
            </a:xfrm>
            <a:prstGeom prst="rect">
              <a:avLst/>
            </a:prstGeom>
            <a:noFill/>
            <a:ln w="136525">
              <a:solidFill>
                <a:srgbClr val="FFD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 userDrawn="1"/>
          </p:nvSpPr>
          <p:spPr>
            <a:xfrm>
              <a:off x="7090756" y="2152892"/>
              <a:ext cx="1704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err="1" smtClean="0">
                  <a:solidFill>
                    <a:srgbClr val="FFC72C"/>
                  </a:solidFill>
                </a:rPr>
                <a:t>DataStax</a:t>
              </a:r>
              <a:r>
                <a:rPr lang="en-US" sz="1800" b="1" dirty="0" smtClean="0">
                  <a:solidFill>
                    <a:srgbClr val="FFC72C"/>
                  </a:solidFill>
                </a:rPr>
                <a:t> Internal Use Only</a:t>
              </a:r>
            </a:p>
          </p:txBody>
        </p:sp>
      </p:grp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709661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Sub-section Break (Exercise, oth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 userDrawn="1"/>
        </p:nvSpPr>
        <p:spPr>
          <a:xfrm flipH="1">
            <a:off x="0" y="1"/>
            <a:ext cx="4267200" cy="4286249"/>
          </a:xfrm>
          <a:prstGeom prst="round1Rect">
            <a:avLst>
              <a:gd name="adj" fmla="val 3481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 flipH="1">
            <a:off x="4261390" y="-1"/>
            <a:ext cx="4882610" cy="4291781"/>
          </a:xfrm>
          <a:custGeom>
            <a:avLst/>
            <a:gdLst>
              <a:gd name="connsiteX0" fmla="*/ 4877692 w 4882610"/>
              <a:gd name="connsiteY0" fmla="*/ 0 h 4305302"/>
              <a:gd name="connsiteX1" fmla="*/ 0 w 4882610"/>
              <a:gd name="connsiteY1" fmla="*/ 0 h 4305302"/>
              <a:gd name="connsiteX2" fmla="*/ 0 w 4882610"/>
              <a:gd name="connsiteY2" fmla="*/ 1558799 h 4305302"/>
              <a:gd name="connsiteX3" fmla="*/ 1560 w 4882610"/>
              <a:gd name="connsiteY3" fmla="*/ 1766430 h 4305302"/>
              <a:gd name="connsiteX4" fmla="*/ 5811 w 4882610"/>
              <a:gd name="connsiteY4" fmla="*/ 2834111 h 4305302"/>
              <a:gd name="connsiteX5" fmla="*/ 1475417 w 4882610"/>
              <a:gd name="connsiteY5" fmla="*/ 4305302 h 4305302"/>
              <a:gd name="connsiteX6" fmla="*/ 4882610 w 4882610"/>
              <a:gd name="connsiteY6" fmla="*/ 4300781 h 4305302"/>
              <a:gd name="connsiteX7" fmla="*/ 4882610 w 4882610"/>
              <a:gd name="connsiteY7" fmla="*/ 19 h 430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610" h="4305302">
                <a:moveTo>
                  <a:pt x="4877692" y="0"/>
                </a:moveTo>
                <a:lnTo>
                  <a:pt x="0" y="0"/>
                </a:lnTo>
                <a:lnTo>
                  <a:pt x="0" y="1558799"/>
                </a:lnTo>
                <a:lnTo>
                  <a:pt x="1560" y="1766430"/>
                </a:lnTo>
                <a:cubicBezTo>
                  <a:pt x="4254" y="2124944"/>
                  <a:pt x="6310" y="2482148"/>
                  <a:pt x="5811" y="2834111"/>
                </a:cubicBezTo>
                <a:cubicBezTo>
                  <a:pt x="5811" y="3646628"/>
                  <a:pt x="663775" y="4305302"/>
                  <a:pt x="1475417" y="4305302"/>
                </a:cubicBezTo>
                <a:lnTo>
                  <a:pt x="4882610" y="4300781"/>
                </a:lnTo>
                <a:lnTo>
                  <a:pt x="4882610" y="1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28" name="Shape 74" descr="line-dot-pattern@2x.png"/>
          <p:cNvPicPr preferRelativeResize="0"/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274" y="0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1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406" cy="1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hape 64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406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609351"/>
            <a:ext cx="2496312" cy="402710"/>
          </a:xfrm>
          <a:prstGeom prst="rect">
            <a:avLst/>
          </a:prstGeom>
        </p:spPr>
      </p:pic>
      <p:sp>
        <p:nvSpPr>
          <p:cNvPr id="17" name="Date Placeholder 4"/>
          <p:cNvSpPr>
            <a:spLocks noGrp="1"/>
          </p:cNvSpPr>
          <p:nvPr>
            <p:ph type="dt" sz="half" idx="17"/>
          </p:nvPr>
        </p:nvSpPr>
        <p:spPr>
          <a:xfrm>
            <a:off x="6859175" y="4891669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22767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Section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 End of Module: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Additional Detail: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2" t="3440" b="131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578740"/>
            <a:ext cx="2284327" cy="22063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Additional Detail: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59175" y="4790123"/>
            <a:ext cx="2057400" cy="189202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 Confidential.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6930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713" r:id="rId2"/>
    <p:sldLayoutId id="2147483695" r:id="rId3"/>
    <p:sldLayoutId id="2147483694" r:id="rId4"/>
    <p:sldLayoutId id="2147483712" r:id="rId5"/>
    <p:sldLayoutId id="2147483714" r:id="rId6"/>
    <p:sldLayoutId id="2147483717" r:id="rId7"/>
    <p:sldLayoutId id="2147483710" r:id="rId8"/>
    <p:sldLayoutId id="2147483716" r:id="rId9"/>
    <p:sldLayoutId id="2147483715" r:id="rId10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4111328" y="443968"/>
            <a:ext cx="4575472" cy="3941290"/>
          </a:xfrm>
        </p:spPr>
        <p:txBody>
          <a:bodyPr/>
          <a:lstStyle/>
          <a:p>
            <a:r>
              <a:rPr lang="en-US" sz="1800" dirty="0" smtClean="0"/>
              <a:t>This Practice </a:t>
            </a:r>
            <a:r>
              <a:rPr lang="en-US" sz="1800" dirty="0"/>
              <a:t>L</a:t>
            </a:r>
            <a:r>
              <a:rPr lang="en-US" sz="1800" dirty="0" smtClean="0"/>
              <a:t>ab is dependent on Discussion </a:t>
            </a:r>
            <a:r>
              <a:rPr lang="en-US" sz="1800" dirty="0"/>
              <a:t>M</a:t>
            </a:r>
            <a:r>
              <a:rPr lang="en-US" sz="1800" dirty="0" smtClean="0"/>
              <a:t>odule 7445, where most of the objects we create in this lab were introduced.</a:t>
            </a:r>
          </a:p>
          <a:p>
            <a:r>
              <a:rPr lang="en-US" sz="1800" dirty="0" smtClean="0"/>
              <a:t>This </a:t>
            </a:r>
            <a:r>
              <a:rPr lang="en-US" sz="1800" dirty="0"/>
              <a:t>P</a:t>
            </a:r>
            <a:r>
              <a:rPr lang="en-US" sz="1800" dirty="0" smtClean="0"/>
              <a:t>ractice Lab requires a working DSE system, with DSE Search enabled, and with ability to execute CQL DDL.</a:t>
            </a:r>
          </a:p>
          <a:p>
            <a:r>
              <a:rPr lang="en-US" sz="1800" dirty="0" smtClean="0"/>
              <a:t>Because of the dependency on the </a:t>
            </a:r>
            <a:r>
              <a:rPr lang="en-US" sz="1800" dirty="0" err="1" smtClean="0"/>
              <a:t>dsetool</a:t>
            </a:r>
            <a:r>
              <a:rPr lang="en-US" sz="1800" dirty="0" smtClean="0"/>
              <a:t> utility, this Practice </a:t>
            </a:r>
            <a:r>
              <a:rPr lang="en-US" sz="1800" dirty="0"/>
              <a:t>L</a:t>
            </a:r>
            <a:r>
              <a:rPr lang="en-US" sz="1800" dirty="0" smtClean="0"/>
              <a:t>ab requires a </a:t>
            </a:r>
            <a:r>
              <a:rPr lang="en-US" sz="1800" dirty="0" err="1" smtClean="0"/>
              <a:t>ssh</a:t>
            </a:r>
            <a:r>
              <a:rPr lang="en-US" sz="1800" dirty="0" smtClean="0"/>
              <a:t>(C) prompt on at least one node operating DSE Search. All other commands are run from CQLSH, or DSE Studio.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5860"/>
            <a:ext cx="3089305" cy="680970"/>
          </a:xfrm>
        </p:spPr>
        <p:txBody>
          <a:bodyPr/>
          <a:lstStyle/>
          <a:p>
            <a:r>
              <a:rPr lang="en-US" sz="2000" dirty="0" smtClean="0"/>
              <a:t>DSE Search, Debugging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83363"/>
            <a:ext cx="3089305" cy="828360"/>
          </a:xfrm>
        </p:spPr>
        <p:txBody>
          <a:bodyPr/>
          <a:lstStyle/>
          <a:p>
            <a:r>
              <a:rPr lang="en-US" dirty="0" smtClean="0"/>
              <a:t>Practice Lab: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1</a:t>
            </a:fld>
            <a:endParaRPr lang="uk-UA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5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Reverse Engineer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357444" y="968428"/>
            <a:ext cx="4632342" cy="3636761"/>
          </a:xfrm>
        </p:spPr>
        <p:txBody>
          <a:bodyPr/>
          <a:lstStyle/>
          <a:p>
            <a:pPr marL="6350" indent="0">
              <a:buNone/>
            </a:pPr>
            <a:r>
              <a:rPr lang="en-US" sz="1400" dirty="0"/>
              <a:t>&lt;fieldType name="nametext" class="solr.TextField"&gt;</a:t>
            </a:r>
          </a:p>
          <a:p>
            <a:pPr marL="6350" indent="0">
              <a:buNone/>
            </a:pPr>
            <a:r>
              <a:rPr lang="en-US" sz="1400" dirty="0"/>
              <a:t>  &lt;analyzer&gt;</a:t>
            </a:r>
          </a:p>
          <a:p>
            <a:pPr marL="6350" indent="0">
              <a:buNone/>
            </a:pPr>
            <a:r>
              <a:rPr lang="en-US" sz="1400" dirty="0"/>
              <a:t>    &lt;tokenizer class="solr.StandardTokenizerFactory"/&gt;</a:t>
            </a:r>
          </a:p>
          <a:p>
            <a:pPr marL="6350" indent="0">
              <a:buNone/>
            </a:pPr>
            <a:r>
              <a:rPr lang="en-US" sz="1400" dirty="0"/>
              <a:t>    &lt;filter class="solr.StandardFilterFactory"/&gt;</a:t>
            </a:r>
          </a:p>
          <a:p>
            <a:pPr marL="6350" indent="0">
              <a:buNone/>
            </a:pPr>
            <a:r>
              <a:rPr lang="en-US" sz="1400" dirty="0"/>
              <a:t>    &lt;filter class="solr.LowerCaseFilterFactory"/&gt;</a:t>
            </a:r>
          </a:p>
          <a:p>
            <a:pPr marL="6350" indent="0">
              <a:buNone/>
            </a:pPr>
            <a:r>
              <a:rPr lang="en-US" sz="1400" dirty="0"/>
              <a:t>    &lt;filter class="solr.StopFilterFactory"/&gt;</a:t>
            </a:r>
          </a:p>
          <a:p>
            <a:pPr marL="6350" indent="0">
              <a:buNone/>
            </a:pPr>
            <a:r>
              <a:rPr lang="en-US" sz="1400" dirty="0"/>
              <a:t>    &lt;filter class="</a:t>
            </a:r>
            <a:r>
              <a:rPr lang="en-US" sz="1400" dirty="0" err="1"/>
              <a:t>solr</a:t>
            </a:r>
            <a:r>
              <a:rPr lang="en-US" sz="1400" dirty="0"/>
              <a:t>. </a:t>
            </a:r>
            <a:r>
              <a:rPr lang="en-US" sz="1400" dirty="0" err="1"/>
              <a:t>EnglishMinimalStemFilterFactory</a:t>
            </a:r>
            <a:r>
              <a:rPr lang="en-US" sz="1400" dirty="0"/>
              <a:t>"/&gt;</a:t>
            </a:r>
          </a:p>
          <a:p>
            <a:pPr marL="6350" indent="0">
              <a:buNone/>
            </a:pPr>
            <a:r>
              <a:rPr lang="en-US" sz="1400" dirty="0"/>
              <a:t>  &lt;/analyzer&gt;</a:t>
            </a:r>
          </a:p>
          <a:p>
            <a:pPr marL="6350" indent="0">
              <a:buNone/>
            </a:pPr>
            <a:r>
              <a:rPr lang="en-US" sz="1400" dirty="0"/>
              <a:t>&lt;/fieldType&gt;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53" y="270472"/>
            <a:ext cx="2468234" cy="214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5432395" y="2450846"/>
            <a:ext cx="3484180" cy="501051"/>
          </a:xfrm>
          <a:prstGeom prst="rect">
            <a:avLst/>
          </a:prstGeom>
        </p:spPr>
        <p:txBody>
          <a:bodyPr l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3363" marR="0" lvl="0" indent="-227013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lvl="2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lvl="3" indent="-23177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lvl="4" indent="-225425" algn="l" rtl="0" eaLnBrk="1" hangingPunct="1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solidFill>
                  <a:srgbClr val="00B0F0"/>
                </a:solidFill>
              </a:rPr>
              <a:t>What does this analyzer do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Is this an INDEX or QUERY analyzer ?</a:t>
            </a:r>
          </a:p>
          <a:p>
            <a:r>
              <a:rPr lang="en-US" sz="1800" dirty="0" smtClean="0">
                <a:solidFill>
                  <a:srgbClr val="00B0F0"/>
                </a:solidFill>
              </a:rPr>
              <a:t>What happens if a decimal value gets placed in this field ? 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5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4389120" y="344403"/>
            <a:ext cx="4098178" cy="363676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 CQL commands to create, and </a:t>
            </a:r>
            <a:r>
              <a:rPr lang="en-US" dirty="0" err="1" smtClean="0"/>
              <a:t>Solr</a:t>
            </a:r>
            <a:r>
              <a:rPr lang="en-US" dirty="0" smtClean="0"/>
              <a:t> Admin UI to test (query)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Create an analyzer that returns the DSE table column value “The Cranberries”, when given the query predicate, “</a:t>
            </a:r>
            <a:r>
              <a:rPr lang="en-US" dirty="0" err="1" smtClean="0"/>
              <a:t>anD</a:t>
            </a:r>
            <a:r>
              <a:rPr lang="en-US" dirty="0" smtClean="0"/>
              <a:t> a </a:t>
            </a:r>
            <a:r>
              <a:rPr lang="en-US" dirty="0" err="1" smtClean="0"/>
              <a:t>kraNBurry</a:t>
            </a:r>
            <a:r>
              <a:rPr lang="en-US" dirty="0" smtClean="0"/>
              <a:t>”.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More than one analyzer, stage the development incrementally-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1</a:t>
            </a:r>
            <a:r>
              <a:rPr lang="en-US" baseline="30000" dirty="0" smtClean="0"/>
              <a:t>st</a:t>
            </a:r>
            <a:r>
              <a:rPr lang="en-US" dirty="0" smtClean="0"/>
              <a:t> field with just the single </a:t>
            </a:r>
            <a:r>
              <a:rPr lang="en-US" dirty="0" err="1" smtClean="0"/>
              <a:t>tokenizer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2</a:t>
            </a:r>
            <a:r>
              <a:rPr lang="en-US" baseline="30000" dirty="0" smtClean="0"/>
              <a:t>nd</a:t>
            </a:r>
            <a:r>
              <a:rPr lang="en-US" dirty="0" smtClean="0"/>
              <a:t> field with the same </a:t>
            </a:r>
            <a:r>
              <a:rPr lang="en-US" dirty="0" err="1" smtClean="0"/>
              <a:t>tokenizer</a:t>
            </a:r>
            <a:r>
              <a:rPr lang="en-US" dirty="0" smtClean="0"/>
              <a:t> and just first filter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A 3</a:t>
            </a:r>
            <a:r>
              <a:rPr lang="en-US" baseline="30000" dirty="0" smtClean="0"/>
              <a:t>rd</a:t>
            </a:r>
            <a:r>
              <a:rPr lang="en-US" dirty="0" smtClean="0"/>
              <a:t> field that adds a second </a:t>
            </a:r>
            <a:r>
              <a:rPr lang="en-US" dirty="0" err="1" smtClean="0"/>
              <a:t>tokenizer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Be prepared to show output values for each stage. 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4" y="930168"/>
            <a:ext cx="3458921" cy="268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63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3: AND, OR-Topped queries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6"/>
          </p:nvPr>
        </p:nvSpPr>
        <p:spPr>
          <a:xfrm>
            <a:off x="290942" y="914400"/>
            <a:ext cx="4098178" cy="306676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 CQL commands to create, and </a:t>
            </a:r>
            <a:r>
              <a:rPr lang="en-US" dirty="0" err="1" smtClean="0"/>
              <a:t>Solr</a:t>
            </a:r>
            <a:r>
              <a:rPr lang="en-US" dirty="0" smtClean="0"/>
              <a:t> Admin UI to test (query)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Create a DSE table with at least two non-primary key columns, add data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Using these two query strings, and </a:t>
            </a:r>
            <a:r>
              <a:rPr lang="en-US" dirty="0" err="1" smtClean="0"/>
              <a:t>debugQuery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(col3:ddd </a:t>
            </a:r>
            <a:r>
              <a:rPr lang="en-US" dirty="0" smtClean="0"/>
              <a:t>AND </a:t>
            </a:r>
            <a:r>
              <a:rPr lang="en-US" dirty="0"/>
              <a:t>col4:eee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(col3:ddd OR </a:t>
            </a:r>
            <a:r>
              <a:rPr lang="en-US" dirty="0" smtClean="0"/>
              <a:t>  col4:eee)</a:t>
            </a:r>
          </a:p>
          <a:p>
            <a:pPr marL="228600" defTabSz="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</a:t>
            </a:r>
          </a:p>
          <a:p>
            <a:pPr marL="228600" defTabSz="22860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be prepared to discuss the differences in the (explain plans).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5" y="1091235"/>
            <a:ext cx="3769895" cy="282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9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Lab: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9060" y="4789170"/>
            <a:ext cx="4290060" cy="274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11" y="1093076"/>
            <a:ext cx="3478441" cy="2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408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000-DTSE-Search-7446-60-PL-</a:t>
            </a:r>
            <a:fld id="{5A6FB346-E907-314D-8DE1-ECD2B2B6AA1B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© DataStax, All Rights Reserved. Confidential.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27314"/>
            <a:ext cx="8229600" cy="857250"/>
          </a:xfrm>
        </p:spPr>
        <p:txBody>
          <a:bodyPr/>
          <a:lstStyle/>
          <a:p>
            <a:r>
              <a:rPr lang="en-US" dirty="0" smtClean="0"/>
              <a:t>End of Module: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DataStax 2018" id="{D3827187-BCD1-524E-827E-1B9956023528}" vid="{205F31E9-C290-354E-9C88-283432D4769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DataStax 2018_FINAL PPT Template</Template>
  <TotalTime>701</TotalTime>
  <Words>524</Words>
  <Application>Microsoft Office PowerPoint</Application>
  <PresentationFormat>On-screen Show (16:9)</PresentationFormat>
  <Paragraphs>75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DataStax_Template_Widescreen</vt:lpstr>
      <vt:lpstr>Practice Lab:</vt:lpstr>
      <vt:lpstr>Challenge 1: Reverse Engineer</vt:lpstr>
      <vt:lpstr>Challenge 2: </vt:lpstr>
      <vt:lpstr>Challenge 3: AND, OR-Topped queries</vt:lpstr>
      <vt:lpstr>Discussion Lab:</vt:lpstr>
      <vt:lpstr>End of Module: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Yen Wolf</dc:creator>
  <cp:keywords/>
  <dc:description/>
  <cp:lastModifiedBy>default</cp:lastModifiedBy>
  <cp:revision>35</cp:revision>
  <dcterms:created xsi:type="dcterms:W3CDTF">2018-03-30T00:33:11Z</dcterms:created>
  <dcterms:modified xsi:type="dcterms:W3CDTF">2018-07-26T22:38:51Z</dcterms:modified>
  <cp:category/>
</cp:coreProperties>
</file>